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88" r:id="rId6"/>
    <p:sldId id="289" r:id="rId7"/>
    <p:sldId id="260" r:id="rId8"/>
    <p:sldId id="262" r:id="rId9"/>
    <p:sldId id="263" r:id="rId10"/>
    <p:sldId id="290" r:id="rId11"/>
    <p:sldId id="299" r:id="rId12"/>
    <p:sldId id="272" r:id="rId13"/>
    <p:sldId id="273" r:id="rId14"/>
    <p:sldId id="293" r:id="rId15"/>
    <p:sldId id="295" r:id="rId16"/>
    <p:sldId id="296" r:id="rId17"/>
    <p:sldId id="297" r:id="rId18"/>
    <p:sldId id="274" r:id="rId19"/>
    <p:sldId id="292" r:id="rId20"/>
    <p:sldId id="281" r:id="rId21"/>
    <p:sldId id="282" r:id="rId22"/>
    <p:sldId id="283" r:id="rId23"/>
    <p:sldId id="285" r:id="rId24"/>
    <p:sldId id="286" r:id="rId25"/>
    <p:sldId id="287" r:id="rId26"/>
    <p:sldId id="298" r:id="rId27"/>
    <p:sldId id="264" r:id="rId28"/>
    <p:sldId id="279" r:id="rId29"/>
    <p:sldId id="275" r:id="rId30"/>
    <p:sldId id="277" r:id="rId31"/>
    <p:sldId id="2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67171"/>
    <a:srgbClr val="D0CECE"/>
    <a:srgbClr val="3232FF"/>
    <a:srgbClr val="FF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/>
    <p:restoredTop sz="95865"/>
  </p:normalViewPr>
  <p:slideViewPr>
    <p:cSldViewPr snapToGrid="0" snapToObjects="1">
      <p:cViewPr varScale="1">
        <p:scale>
          <a:sx n="108" d="100"/>
          <a:sy n="108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E9081-F5AF-2446-AA25-8666787DB673}" type="datetimeFigureOut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89322-D6D1-C943-BF4F-2A06E6B32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9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89322-D6D1-C943-BF4F-2A06E6B32DF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82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F29E8451-F8CC-7F46-8754-B37FE709C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9020" y="1041400"/>
            <a:ext cx="6813960" cy="2387600"/>
          </a:xfrm>
        </p:spPr>
        <p:txBody>
          <a:bodyPr anchor="b">
            <a:normAutofit/>
          </a:bodyPr>
          <a:lstStyle>
            <a:lvl1pPr algn="ctr">
              <a:defRPr sz="5000" b="0" i="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4B6BE0C1-78C9-204B-8B4A-315E36A14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9020" y="3698275"/>
            <a:ext cx="681396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82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70B8A-CE33-3049-A5F0-5A308F9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7FA5D6-6626-0A42-A7D3-B9FD61437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888BA-027C-AF43-AC26-9AE72AB0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3C7A-253D-CF4C-9FFE-3D915BADCFD8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3C3D4-952B-1F47-A9B6-1A4C84AE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E1BB7-71E3-3E4A-8E8F-58765957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92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65A35-617B-BD42-A02E-F965AD05B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02846-E312-7A4F-8CDB-ACE230E4D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76806-5BEE-3C4A-827C-A4011AF7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95D-9605-DC46-9B8B-38D7A12A93BE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BF5CE-5439-754B-9B09-DF91ED3F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B62B6-6099-1E45-9ABA-5B8A0A3C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44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DED72-8BDE-8E4F-80DB-ABC03EA5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56602"/>
            <a:ext cx="10945613" cy="5399455"/>
          </a:xfrm>
        </p:spPr>
        <p:txBody>
          <a:bodyPr>
            <a:normAutofit/>
          </a:bodyPr>
          <a:lstStyle>
            <a:lvl1pPr marL="315913" indent="-31591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  <a:defRPr sz="2400" b="0" i="0" spc="0" baseline="0">
                <a:latin typeface="+mn-ea"/>
                <a:ea typeface="+mn-ea"/>
                <a:cs typeface="Arial" panose="020B0604020202020204" pitchFamily="34" charset="0"/>
              </a:defRPr>
            </a:lvl1pPr>
            <a:lvl2pPr marL="766763" indent="-30956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tabLst/>
              <a:defRPr sz="2400" b="0" i="0" spc="0" baseline="0">
                <a:latin typeface="+mn-ea"/>
                <a:ea typeface="+mn-ea"/>
                <a:cs typeface="Arial" panose="020B0604020202020204" pitchFamily="34" charset="0"/>
              </a:defRPr>
            </a:lvl2pPr>
            <a:lvl3pPr marL="1255713" indent="-34131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60000"/>
              <a:buFont typeface="Wingdings" pitchFamily="2" charset="2"/>
              <a:buChar char="p"/>
              <a:tabLst/>
              <a:defRPr sz="2400" b="0" i="0" spc="0" baseline="0">
                <a:latin typeface="+mn-ea"/>
                <a:ea typeface="+mn-ea"/>
                <a:cs typeface="Arial" panose="020B0604020202020204" pitchFamily="34" charset="0"/>
              </a:defRPr>
            </a:lvl3pPr>
            <a:lvl4pPr marL="1646238" indent="-274638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spc="0" baseline="0">
                <a:latin typeface="+mn-ea"/>
                <a:ea typeface="+mn-ea"/>
                <a:cs typeface="Arial" panose="020B0604020202020204" pitchFamily="34" charset="0"/>
              </a:defRPr>
            </a:lvl4pPr>
            <a:lvl5pPr marL="2092325" indent="-263525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spc="0" baseline="0">
                <a:latin typeface="+mn-ea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75DA72A-DEE0-2A40-BDA8-B18EB1B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76" y="163875"/>
            <a:ext cx="10945612" cy="858101"/>
          </a:xfr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D34F2EE6-C316-614C-9438-8B0F7825C42E}"/>
              </a:ext>
            </a:extLst>
          </p:cNvPr>
          <p:cNvCxnSpPr>
            <a:cxnSpLocks/>
          </p:cNvCxnSpPr>
          <p:nvPr/>
        </p:nvCxnSpPr>
        <p:spPr>
          <a:xfrm>
            <a:off x="612975" y="6495338"/>
            <a:ext cx="109456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CE4AB-82A9-3843-AFE1-80991657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975" y="6534615"/>
            <a:ext cx="970497" cy="286866"/>
          </a:xfrm>
        </p:spPr>
        <p:txBody>
          <a:bodyPr/>
          <a:lstStyle>
            <a:lvl1pPr algn="l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B978BC-8A87-EF4F-93DA-D24F460D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3473" y="6534615"/>
            <a:ext cx="9433932" cy="2868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B9E51-9921-ED47-98B1-890686DA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405" y="6529965"/>
            <a:ext cx="541183" cy="291515"/>
          </a:xfrm>
          <a:ln>
            <a:noFill/>
          </a:ln>
        </p:spPr>
        <p:txBody>
          <a:bodyPr/>
          <a:lstStyle>
            <a:lvl1pPr algn="r"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41A15C-5D4D-2142-B68D-E5908D86FD3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5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828E0-B020-804A-9841-450BB602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5EDD9-651C-0C41-86FA-EDF9C078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D6CDB-3E9A-154B-8CCB-36DC19C1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66ED-E2B4-7245-86E2-77CE94A359B7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52157-A98D-644C-97AA-18D68E03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0A956-A42D-7849-80BA-6A2FB4ED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77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502FA-0134-6B46-84EA-7803540C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CCDFC-1BB2-8C49-A4B6-2BA4AD469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BB7339-FCFB-1040-B5A3-6FE92DE7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798C75-90A5-0449-9002-915140EE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35F74-FA21-F24A-8449-B67B582FC170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4D641-67FF-FD47-9907-DEC66872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C80FE-73B1-2F4D-9417-95B3D45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87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CBE4-77C0-1540-B8B8-1203AFC5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7B5392-4F33-7749-891D-70FDF2FF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BD6BD7-20BD-6443-BB04-B80518871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0BE688-AF53-014E-BADF-AF04C852B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C9C532-A61E-774E-B836-55FC8F8EA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3744D7-2644-8E4F-9DEF-676207B1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E11D5-59D5-334F-B697-15CE579F4315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D75E11-D27D-2342-AA0D-30B2EB6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DC5B14-27D1-1B42-B799-8F79B006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13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D0D89-9BF0-0946-9F2E-A671DE82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94F05-78F2-0245-A966-7ABFA07F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CA8C-A316-1643-B5A7-5F45BDB24C92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281CD1-5109-3747-B11F-CC5890FC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7AA164-6A4B-6F41-8A29-73D42720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14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E942E7-D93F-A24B-A360-13C7578A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8C8-5E2E-A54C-B8E7-F22AB352EA79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6CA112-50CD-CF4A-B8F8-17199D85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B1393-41CB-9544-B96A-6659FC45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97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916FD-FBFA-B74F-AC41-BEEAE693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7FA43-B3B0-5346-8979-78E9D881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F7320-977A-C346-AB17-9DECD6A9F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CD192-D119-0841-BFAC-F6564B21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B029-616B-6F4B-AD65-D4E26014D89B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C86C4-C22A-EF4D-AF99-45B7A18F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F8B35C-E861-0640-9A25-6E90E9C1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43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1D6C-2767-DB4F-B728-CACA9A6F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09A280-5965-2146-8772-F771AD1F1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6B6C8E-85C7-884B-A5E1-9FB9FC94D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FC17E-EF8F-4045-BB43-00E1F55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5F9D-7F31-3848-A352-093B53FDDB38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7B9FA5-70D3-8B4C-94E1-730247B2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354AD-4472-8746-983B-1820C3B2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89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28A4BD-1D16-5847-8D9A-13C8C72D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146D0-AFE3-1D4E-AC83-8D27BCAD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CA4CD-CB5D-6747-8E55-33A89A888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525E3-D5EC-2645-9777-17CD30BC13E2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A1AD4-027F-B04A-A2EC-BF10B3CF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zh-CN"/>
              <a:t>Identifying Similar-Bicliques in Bipartite Graphs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D9DAA-F499-5C46-B35D-86DEAB93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1A15C-5D4D-2142-B68D-E5908D86FD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95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8B8E-2C75-114D-8DF4-F2D6A6BA2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457" y="1232927"/>
            <a:ext cx="10251994" cy="1220190"/>
          </a:xfrm>
        </p:spPr>
        <p:txBody>
          <a:bodyPr anchor="ctr">
            <a:normAutofit/>
          </a:bodyPr>
          <a:lstStyle/>
          <a:p>
            <a:r>
              <a:rPr lang="en" altLang="zh-CN" sz="3600" dirty="0">
                <a:solidFill>
                  <a:schemeClr val="tx1"/>
                </a:solidFill>
              </a:rPr>
              <a:t>Identifying Similar-Bicliques in Bipartite Graphs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51975A-E853-244F-AF90-ABC407645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457" y="2796486"/>
            <a:ext cx="3517075" cy="122019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kumimoji="1" lang="en-US" altLang="zh-CN" dirty="0">
                <a:latin typeface="+mn-ea"/>
              </a:rPr>
              <a:t>Kai Yao</a:t>
            </a:r>
          </a:p>
          <a:p>
            <a:pPr>
              <a:spcBef>
                <a:spcPts val="800"/>
              </a:spcBef>
            </a:pPr>
            <a:r>
              <a:rPr kumimoji="1" lang="en-US" altLang="zh-CN" sz="1800" dirty="0">
                <a:latin typeface="+mn-ea"/>
              </a:rPr>
              <a:t>The University of Sydney</a:t>
            </a:r>
          </a:p>
          <a:p>
            <a:pPr>
              <a:spcBef>
                <a:spcPts val="800"/>
              </a:spcBef>
            </a:pPr>
            <a:r>
              <a:rPr kumimoji="1" lang="en" altLang="zh-CN" sz="1800" dirty="0">
                <a:latin typeface="+mn-ea"/>
              </a:rPr>
              <a:t>kyao8420@uni.sydney.edu.au</a:t>
            </a:r>
            <a:endParaRPr kumimoji="1" lang="zh-CN" altLang="en-US" sz="1800" dirty="0">
              <a:latin typeface="+mn-ea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694A2E4-33F3-F84D-A748-D2AD7AC3D5CB}"/>
              </a:ext>
            </a:extLst>
          </p:cNvPr>
          <p:cNvSpPr txBox="1">
            <a:spLocks/>
          </p:cNvSpPr>
          <p:nvPr/>
        </p:nvSpPr>
        <p:spPr>
          <a:xfrm>
            <a:off x="4359931" y="2794784"/>
            <a:ext cx="2955269" cy="12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kumimoji="1" lang="en-US" altLang="zh-CN" dirty="0">
                <a:latin typeface="+mn-ea"/>
              </a:rPr>
              <a:t>Lijun Chang</a:t>
            </a:r>
          </a:p>
          <a:p>
            <a:pPr>
              <a:spcBef>
                <a:spcPts val="800"/>
              </a:spcBef>
            </a:pPr>
            <a:r>
              <a:rPr kumimoji="1" lang="en-US" altLang="zh-CN" sz="1800" dirty="0">
                <a:latin typeface="+mn-ea"/>
              </a:rPr>
              <a:t>The University of Sydney</a:t>
            </a:r>
          </a:p>
          <a:p>
            <a:pPr>
              <a:spcBef>
                <a:spcPts val="800"/>
              </a:spcBef>
            </a:pPr>
            <a:r>
              <a:rPr kumimoji="1" lang="en" altLang="zh-CN" sz="1800" dirty="0">
                <a:latin typeface="+mn-ea"/>
              </a:rPr>
              <a:t>lijun.chang@sydney.edu.au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C434E3F3-F8EB-3F48-A4A1-122DB92BDDA2}"/>
              </a:ext>
            </a:extLst>
          </p:cNvPr>
          <p:cNvSpPr txBox="1">
            <a:spLocks/>
          </p:cNvSpPr>
          <p:nvPr/>
        </p:nvSpPr>
        <p:spPr>
          <a:xfrm>
            <a:off x="7315200" y="2818905"/>
            <a:ext cx="3881251" cy="122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kumimoji="1" lang="en-US" altLang="zh-CN" dirty="0">
                <a:latin typeface="+mn-ea"/>
              </a:rPr>
              <a:t>Jeffrey Xu Yu</a:t>
            </a:r>
          </a:p>
          <a:p>
            <a:pPr>
              <a:spcBef>
                <a:spcPts val="800"/>
              </a:spcBef>
            </a:pPr>
            <a:r>
              <a:rPr kumimoji="1" lang="en-US" altLang="zh-CN" sz="1800" spc="-50" dirty="0">
                <a:latin typeface="+mn-ea"/>
              </a:rPr>
              <a:t>The Chinese University of Hong Kong</a:t>
            </a:r>
          </a:p>
          <a:p>
            <a:pPr>
              <a:spcBef>
                <a:spcPts val="800"/>
              </a:spcBef>
            </a:pPr>
            <a:r>
              <a:rPr kumimoji="1" lang="en" altLang="zh-CN" sz="1800" dirty="0">
                <a:latin typeface="+mn-ea"/>
              </a:rPr>
              <a:t>yu@se.cuhk.edu.hk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249C13-44C5-FB43-9AA0-848D0C88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560" y="4469531"/>
            <a:ext cx="2045102" cy="20451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D5DE35-275C-2443-92FA-2C63A212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805" y="4560869"/>
            <a:ext cx="3473346" cy="19577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016AAC-B4CD-1641-9E69-BC090F1FF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64" y="141043"/>
            <a:ext cx="3497187" cy="5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3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554123F-92C8-574A-94ED-6979058DBE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kumimoji="1" lang="en-US" altLang="zh-CN" dirty="0"/>
                  <a:t> denotes the partial solution, which is initialized as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⟨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denotes the set of candidate vertices to grow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, which is initialized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denotes the set of previously considered vertices, which is initialized as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b="1" dirty="0"/>
                  <a:t>MSBE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) 	(remark</a:t>
                </a:r>
                <a:r>
                  <a:rPr kumimoji="1" lang="en-US" altLang="zh-CN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 determines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)</a:t>
                </a:r>
                <a:endParaRPr kumimoji="1" lang="en-US" altLang="zh-CN" dirty="0"/>
              </a:p>
              <a:p>
                <a:pPr lvl="1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and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and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output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b="1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b="1" dirty="0"/>
                  <a:t>MSBE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∖{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Before invoking </a:t>
                </a:r>
                <a:r>
                  <a:rPr kumimoji="1" lang="en-US" altLang="zh-CN" b="1" dirty="0"/>
                  <a:t>MSBE</a:t>
                </a:r>
                <a:r>
                  <a:rPr kumimoji="1" lang="en-US" altLang="zh-CN" dirty="0"/>
                  <a:t>, we prune unpromising vertices from the graph.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−1, 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554123F-92C8-574A-94ED-6979058DB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b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86AE112-529C-6344-A0D0-224689D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MSBE algorithm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BE71D-7DE2-944C-8255-14FCB957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DFEC3-46FC-FD47-A105-5062861A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2D7A9-018C-B14B-9CDA-619A0FA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84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554123F-92C8-574A-94ED-6979058DBE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kumimoji="1" lang="en-US" altLang="zh-CN" dirty="0"/>
                  <a:t> denotes the partial solution, which is initialized as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⟨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denotes the set of candidate vertices to grow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, which is initialized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 denotes the set of previously considered vertices, which is initialized as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b="1" dirty="0"/>
                  <a:t>MSBE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) 	(remark</a:t>
                </a:r>
                <a:r>
                  <a:rPr kumimoji="1" lang="en-US" altLang="zh-CN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 determines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>
                    <a:sym typeface="Wingdings" pitchFamily="2" charset="2"/>
                  </a:rPr>
                  <a:t>)</a:t>
                </a:r>
                <a:endParaRPr kumimoji="1" lang="en-US" altLang="zh-CN" dirty="0"/>
              </a:p>
              <a:p>
                <a:pPr lvl="1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and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and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output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b="1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b="1" dirty="0"/>
                  <a:t>MSBE</a:t>
                </a:r>
                <a:r>
                  <a:rPr kumimoji="1" lang="en-US" altLang="zh-CN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∖{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Before invoking MSBE, we prune unpromising vertices from the graph.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−1, 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554123F-92C8-574A-94ED-6979058DB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b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86AE112-529C-6344-A0D0-224689D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MSBE algorithm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BE71D-7DE2-944C-8255-14FCB957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DFEC3-46FC-FD47-A105-5062861A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2D7A9-018C-B14B-9CDA-619A0FA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44DC5D-72F1-0142-B97C-22379B2B6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921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92C4B3-24DC-DA4C-9D78-17E8809AB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56"/>
          <a:stretch/>
        </p:blipFill>
        <p:spPr>
          <a:xfrm>
            <a:off x="4654550" y="5877417"/>
            <a:ext cx="2730500" cy="48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BA456A-F3C1-F846-B4C7-3A605C3FD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72" y="4152900"/>
            <a:ext cx="4635500" cy="482600"/>
          </a:xfrm>
          <a:prstGeom prst="rect">
            <a:avLst/>
          </a:prstGeom>
        </p:spPr>
      </p:pic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6B0F8373-4E35-3E4D-8F00-8EC05D78130D}"/>
              </a:ext>
            </a:extLst>
          </p:cNvPr>
          <p:cNvSpPr/>
          <p:nvPr/>
        </p:nvSpPr>
        <p:spPr>
          <a:xfrm>
            <a:off x="7385050" y="3543300"/>
            <a:ext cx="2616200" cy="1409700"/>
          </a:xfrm>
          <a:prstGeom prst="wedgeRoundRectCallout">
            <a:avLst>
              <a:gd name="adj1" fmla="val -62824"/>
              <a:gd name="adj2" fmla="val 365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rgbClr val="C00000"/>
                </a:solidFill>
              </a:rPr>
              <a:t>Similar neighbors computation is time-consuming</a:t>
            </a:r>
            <a:endParaRPr kumimoji="1" lang="zh-CN" alt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0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00715F-9AAC-F549-AD47-1129C1CF6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2"/>
                <a:ext cx="10945612" cy="539945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200" b="1" dirty="0"/>
                  <a:t>Observation</a:t>
                </a:r>
                <a:r>
                  <a:rPr kumimoji="1" lang="en-US" altLang="zh-CN" sz="2200" dirty="0"/>
                  <a:t>: For any similarity value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sz="2200" dirty="0"/>
                  <a:t>, the set of similar neighbors of </a:t>
                </a:r>
                <a14:m>
                  <m:oMath xmlns:m="http://schemas.openxmlformats.org/officeDocument/2006/math">
                    <m:r>
                      <a:rPr kumimoji="1" lang="en-US" altLang="zh-CN" sz="2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sz="2200" dirty="0"/>
                  <a:t> is a </a:t>
                </a:r>
                <a:r>
                  <a:rPr kumimoji="1" lang="en-US" altLang="zh-CN" sz="2200" dirty="0">
                    <a:solidFill>
                      <a:srgbClr val="C00000"/>
                    </a:solidFill>
                  </a:rPr>
                  <a:t>subset</a:t>
                </a:r>
                <a:r>
                  <a:rPr kumimoji="1" lang="en-US" altLang="zh-CN" sz="2200" dirty="0"/>
                  <a:t> of its 2-hop neighbors,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2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.</a:t>
                </a:r>
              </a:p>
              <a:p>
                <a:r>
                  <a:rPr kumimoji="1" lang="en-US" altLang="zh-CN" sz="2200" dirty="0"/>
                  <a:t>An overview of the index</a:t>
                </a:r>
              </a:p>
              <a:p>
                <a:pPr lvl="1"/>
                <a:r>
                  <a:rPr kumimoji="1" lang="en-US" altLang="zh-CN" sz="2200" dirty="0"/>
                  <a:t>For each vertex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sz="2200" dirty="0"/>
                  <a:t>, we summarize its 2-hop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into several segments,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.</a:t>
                </a:r>
              </a:p>
              <a:p>
                <a:pPr lvl="1"/>
                <a:r>
                  <a:rPr kumimoji="1" lang="en-US" altLang="zh-CN" sz="2200" dirty="0"/>
                  <a:t>The index consists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for all vertex 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.</a:t>
                </a:r>
              </a:p>
              <a:p>
                <a:r>
                  <a:rPr kumimoji="1" lang="en-US" altLang="zh-CN" sz="2200" dirty="0"/>
                  <a:t>Each segment is a </a:t>
                </a:r>
                <a:r>
                  <a:rPr kumimoji="1" lang="en-US" altLang="zh-CN" sz="2200" dirty="0">
                    <a:solidFill>
                      <a:srgbClr val="C00000"/>
                    </a:solidFill>
                  </a:rPr>
                  <a:t>four</a:t>
                </a:r>
                <a:r>
                  <a:rPr kumimoji="1" lang="en-US" altLang="zh-CN" sz="2200" dirty="0"/>
                  <a:t> tuple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kumimoji="1" lang="en-US" altLang="zh-CN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are the smallest and largest vertices in this segment.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zh-CN" sz="2200" dirty="0"/>
                  <a:t> is the largest similarity in this segment.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CN" sz="2200" dirty="0"/>
                  <a:t> is the number of vertices in this segment.</a:t>
                </a:r>
                <a:endParaRPr kumimoji="1" lang="zh-CN" altLang="en-US" sz="22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00715F-9AAC-F549-AD47-1129C1CF6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2"/>
                <a:ext cx="10945612" cy="5399455"/>
              </a:xfrm>
              <a:blipFill>
                <a:blip r:embed="rId2"/>
                <a:stretch>
                  <a:fillRect l="-232" t="-704" r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0F6E05C-7A94-BD45-8D7C-618F2066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E7681-3F81-4941-ABB4-B190ED36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52512-32DE-A544-A851-92ECE168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DD7DF-8464-E34B-B449-AE954947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851F9C-08A8-F441-94C8-79DD7A48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93" y="4797493"/>
            <a:ext cx="4981776" cy="15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2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</p:spPr>
            <p:txBody>
              <a:bodyPr/>
              <a:lstStyle/>
              <a:p>
                <a:r>
                  <a:rPr kumimoji="1" lang="en-US" altLang="zh-CN" b="1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b="1" dirty="0"/>
                  <a:t>s similar neighbors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3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then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  <a:blipFill>
                <a:blip r:embed="rId2"/>
                <a:stretch>
                  <a:fillRect l="-348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33C111-A4D8-614A-BB38-E2709B62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96B0E-4740-3248-BB37-5C8B1E66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AB48-B70A-7046-B551-FDEF381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C9022-E74F-C64D-8BCF-5C28F722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9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</p:spPr>
            <p:txBody>
              <a:bodyPr/>
              <a:lstStyle/>
              <a:p>
                <a:r>
                  <a:rPr kumimoji="1" lang="en-US" altLang="zh-CN" b="1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b="1" dirty="0"/>
                  <a:t>s similar neighbors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3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then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  <a:blipFill>
                <a:blip r:embed="rId2"/>
                <a:stretch>
                  <a:fillRect l="-348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33C111-A4D8-614A-BB38-E2709B62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96B0E-4740-3248-BB37-5C8B1E66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AB48-B70A-7046-B551-FDEF381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C9022-E74F-C64D-8BCF-5C28F722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601E5-A34E-D34B-9E6F-05545326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62" y="3825997"/>
            <a:ext cx="5352166" cy="171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5" y="3463628"/>
                <a:ext cx="5352167" cy="2992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Example 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kumimoji="1" lang="en-US" altLang="zh-CN" dirty="0"/>
                  <a:t>, aim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 similar neighbors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5" y="3463628"/>
                <a:ext cx="5352167" cy="2992429"/>
              </a:xfrm>
              <a:prstGeom prst="rect">
                <a:avLst/>
              </a:prstGeom>
              <a:blipFill>
                <a:blip r:embed="rId4"/>
                <a:stretch>
                  <a:fillRect l="-711" t="-1688" r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39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</p:spPr>
            <p:txBody>
              <a:bodyPr/>
              <a:lstStyle/>
              <a:p>
                <a:r>
                  <a:rPr kumimoji="1" lang="en-US" altLang="zh-CN" b="1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b="1" dirty="0"/>
                  <a:t>s similar neighbors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3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then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  <a:blipFill>
                <a:blip r:embed="rId2"/>
                <a:stretch>
                  <a:fillRect l="-348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33C111-A4D8-614A-BB38-E2709B62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96B0E-4740-3248-BB37-5C8B1E66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AB48-B70A-7046-B551-FDEF381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C9022-E74F-C64D-8BCF-5C28F722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601E5-A34E-D34B-9E6F-05545326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62" y="3825997"/>
            <a:ext cx="5352166" cy="1718421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B585F61-2EDA-BA4A-98B2-741036B5D2B5}"/>
              </a:ext>
            </a:extLst>
          </p:cNvPr>
          <p:cNvSpPr/>
          <p:nvPr/>
        </p:nvSpPr>
        <p:spPr>
          <a:xfrm>
            <a:off x="6990340" y="4844221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6" y="3463628"/>
                <a:ext cx="5352166" cy="2992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Example 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kumimoji="1" lang="en-US" altLang="zh-CN" dirty="0"/>
                  <a:t>, aim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 similar neighbors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6" y="3463628"/>
                <a:ext cx="5352166" cy="2992429"/>
              </a:xfrm>
              <a:prstGeom prst="rect">
                <a:avLst/>
              </a:prstGeom>
              <a:blipFill>
                <a:blip r:embed="rId4"/>
                <a:stretch>
                  <a:fillRect l="-711" t="-1688" r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40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</p:spPr>
            <p:txBody>
              <a:bodyPr/>
              <a:lstStyle/>
              <a:p>
                <a:r>
                  <a:rPr kumimoji="1" lang="en-US" altLang="zh-CN" b="1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b="1" dirty="0"/>
                  <a:t>s similar neighbors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3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then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  <a:blipFill>
                <a:blip r:embed="rId2"/>
                <a:stretch>
                  <a:fillRect l="-348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33C111-A4D8-614A-BB38-E2709B62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96B0E-4740-3248-BB37-5C8B1E66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AB48-B70A-7046-B551-FDEF381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C9022-E74F-C64D-8BCF-5C28F722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601E5-A34E-D34B-9E6F-05545326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62" y="3825997"/>
            <a:ext cx="5352166" cy="1718421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B585F61-2EDA-BA4A-98B2-741036B5D2B5}"/>
              </a:ext>
            </a:extLst>
          </p:cNvPr>
          <p:cNvSpPr/>
          <p:nvPr/>
        </p:nvSpPr>
        <p:spPr>
          <a:xfrm>
            <a:off x="6990340" y="4844221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50B5903-CAE4-CE47-A62A-D461148A42B8}"/>
              </a:ext>
            </a:extLst>
          </p:cNvPr>
          <p:cNvSpPr/>
          <p:nvPr/>
        </p:nvSpPr>
        <p:spPr>
          <a:xfrm>
            <a:off x="8591713" y="4844221"/>
            <a:ext cx="1008669" cy="7001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5B7E494-B53C-D24C-B368-83FEF3272D09}"/>
              </a:ext>
            </a:extLst>
          </p:cNvPr>
          <p:cNvCxnSpPr>
            <a:cxnSpLocks/>
          </p:cNvCxnSpPr>
          <p:nvPr/>
        </p:nvCxnSpPr>
        <p:spPr>
          <a:xfrm flipH="1">
            <a:off x="8758682" y="4911982"/>
            <a:ext cx="690632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5131EFF-B212-0240-ABA9-99CFCB4DEC3F}"/>
              </a:ext>
            </a:extLst>
          </p:cNvPr>
          <p:cNvCxnSpPr>
            <a:cxnSpLocks/>
          </p:cNvCxnSpPr>
          <p:nvPr/>
        </p:nvCxnSpPr>
        <p:spPr>
          <a:xfrm>
            <a:off x="8758682" y="4911982"/>
            <a:ext cx="670194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">
                <a:extLst>
                  <a:ext uri="{FF2B5EF4-FFF2-40B4-BE49-F238E27FC236}">
                    <a16:creationId xmlns:a16="http://schemas.microsoft.com/office/drawing/2014/main" id="{967DD216-0F58-C449-AD85-333353035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6" y="3463628"/>
                <a:ext cx="5352166" cy="2992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Example 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kumimoji="1" lang="en-US" altLang="zh-CN" dirty="0"/>
                  <a:t>, aim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 similar neighbors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内容占位符 1">
                <a:extLst>
                  <a:ext uri="{FF2B5EF4-FFF2-40B4-BE49-F238E27FC236}">
                    <a16:creationId xmlns:a16="http://schemas.microsoft.com/office/drawing/2014/main" id="{967DD216-0F58-C449-AD85-33335303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6" y="3463628"/>
                <a:ext cx="5352166" cy="2992429"/>
              </a:xfrm>
              <a:prstGeom prst="rect">
                <a:avLst/>
              </a:prstGeom>
              <a:blipFill>
                <a:blip r:embed="rId4"/>
                <a:stretch>
                  <a:fillRect l="-711" t="-1688" r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9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</p:spPr>
            <p:txBody>
              <a:bodyPr/>
              <a:lstStyle/>
              <a:p>
                <a:r>
                  <a:rPr kumimoji="1" lang="en-US" altLang="zh-CN" b="1" dirty="0"/>
                  <a:t>Compute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b="1" dirty="0"/>
                  <a:t>s similar neighbors 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←∅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dirty="0"/>
              </a:p>
              <a:p>
                <a:pPr lvl="3"/>
                <a:r>
                  <a:rPr kumimoji="1" lang="en-US" altLang="zh-CN" b="1" dirty="0"/>
                  <a:t>If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b="1" dirty="0"/>
                  <a:t>then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17FFAF5-4AF4-264D-A09C-AB61B1094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2372398"/>
              </a:xfrm>
              <a:blipFill>
                <a:blip r:embed="rId2"/>
                <a:stretch>
                  <a:fillRect l="-348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833C111-A4D8-614A-BB38-E2709B62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Index-based 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96B0E-4740-3248-BB37-5C8B1E66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0AB48-B70A-7046-B551-FDEF381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C9022-E74F-C64D-8BCF-5C28F722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601E5-A34E-D34B-9E6F-05545326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62" y="3825997"/>
            <a:ext cx="5352166" cy="1718421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B585F61-2EDA-BA4A-98B2-741036B5D2B5}"/>
              </a:ext>
            </a:extLst>
          </p:cNvPr>
          <p:cNvSpPr/>
          <p:nvPr/>
        </p:nvSpPr>
        <p:spPr>
          <a:xfrm>
            <a:off x="6990340" y="4844221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5" y="3463628"/>
                <a:ext cx="5352167" cy="2992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Example 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kumimoji="1" lang="en-US" altLang="zh-CN" dirty="0"/>
                  <a:t>, aim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dirty="0"/>
                  <a:t> similar neighbors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内容占位符 1">
                <a:extLst>
                  <a:ext uri="{FF2B5EF4-FFF2-40B4-BE49-F238E27FC236}">
                    <a16:creationId xmlns:a16="http://schemas.microsoft.com/office/drawing/2014/main" id="{99929399-6B07-5645-9355-EFE00A11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5" y="3463628"/>
                <a:ext cx="5352167" cy="2992429"/>
              </a:xfrm>
              <a:prstGeom prst="rect">
                <a:avLst/>
              </a:prstGeom>
              <a:blipFill>
                <a:blip r:embed="rId4"/>
                <a:stretch>
                  <a:fillRect l="-711" t="-1688" r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>
            <a:extLst>
              <a:ext uri="{FF2B5EF4-FFF2-40B4-BE49-F238E27FC236}">
                <a16:creationId xmlns:a16="http://schemas.microsoft.com/office/drawing/2014/main" id="{350B5903-CAE4-CE47-A62A-D461148A42B8}"/>
              </a:ext>
            </a:extLst>
          </p:cNvPr>
          <p:cNvSpPr/>
          <p:nvPr/>
        </p:nvSpPr>
        <p:spPr>
          <a:xfrm>
            <a:off x="8591713" y="4844221"/>
            <a:ext cx="1008669" cy="7001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5B7E494-B53C-D24C-B368-83FEF3272D09}"/>
              </a:ext>
            </a:extLst>
          </p:cNvPr>
          <p:cNvCxnSpPr>
            <a:cxnSpLocks/>
          </p:cNvCxnSpPr>
          <p:nvPr/>
        </p:nvCxnSpPr>
        <p:spPr>
          <a:xfrm flipH="1">
            <a:off x="8758682" y="4911982"/>
            <a:ext cx="690632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5131EFF-B212-0240-ABA9-99CFCB4DEC3F}"/>
              </a:ext>
            </a:extLst>
          </p:cNvPr>
          <p:cNvCxnSpPr>
            <a:cxnSpLocks/>
          </p:cNvCxnSpPr>
          <p:nvPr/>
        </p:nvCxnSpPr>
        <p:spPr>
          <a:xfrm>
            <a:off x="8758682" y="4911982"/>
            <a:ext cx="670194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9AC065D-9E04-4B41-B117-096B0D9DE742}"/>
              </a:ext>
            </a:extLst>
          </p:cNvPr>
          <p:cNvSpPr/>
          <p:nvPr/>
        </p:nvSpPr>
        <p:spPr>
          <a:xfrm>
            <a:off x="10193086" y="4869715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28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585D19C-1525-ED43-9ECC-5D952C8E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056603"/>
                <a:ext cx="10945613" cy="1340705"/>
              </a:xfrm>
            </p:spPr>
            <p:txBody>
              <a:bodyPr/>
              <a:lstStyle/>
              <a:p>
                <a:r>
                  <a:rPr kumimoji="1" lang="en-US" altLang="zh-CN" dirty="0"/>
                  <a:t>The similar degree of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dirty="0"/>
                  <a:t> is upper bounded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𝑠𝑒𝑔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𝑠𝑒𝑔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nary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This upper bound can be obtained efficiently, which helps prune unpromising vertices significantly.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585D19C-1525-ED43-9ECC-5D952C8E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056603"/>
                <a:ext cx="10945613" cy="1340705"/>
              </a:xfrm>
              <a:blipFill>
                <a:blip r:embed="rId2"/>
                <a:stretch>
                  <a:fillRect l="-348" t="-44340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C4A185A-C952-EC46-9C12-3C64D791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Upper bound of similar degree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C7F6C-0353-9341-BECD-2D6A7735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44DB7-9955-B04A-802A-3A0C904E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1CF92D-64B0-4048-80DD-94CDF849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4B2D00-D758-ED40-9605-997BC4BF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985" y="2639701"/>
            <a:ext cx="5352166" cy="171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7425CA91-A6BB-214F-8B04-90C6DBE406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5" y="2431935"/>
                <a:ext cx="5052265" cy="21325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Example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The upper bound of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/>
                  <a:t>s similar degree is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𝑠𝑒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7425CA91-A6BB-214F-8B04-90C6DBE4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5" y="2431935"/>
                <a:ext cx="5052265" cy="2132502"/>
              </a:xfrm>
              <a:prstGeom prst="rect">
                <a:avLst/>
              </a:prstGeom>
              <a:blipFill>
                <a:blip r:embed="rId4"/>
                <a:stretch>
                  <a:fillRect l="-754" t="-2367" r="-2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>
            <a:extLst>
              <a:ext uri="{FF2B5EF4-FFF2-40B4-BE49-F238E27FC236}">
                <a16:creationId xmlns:a16="http://schemas.microsoft.com/office/drawing/2014/main" id="{ED2D567D-619A-CD46-BA29-7CEFAA00AF5D}"/>
              </a:ext>
            </a:extLst>
          </p:cNvPr>
          <p:cNvSpPr/>
          <p:nvPr/>
        </p:nvSpPr>
        <p:spPr>
          <a:xfrm>
            <a:off x="7097218" y="3653670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4FFE760-7675-6F46-9A58-D2AB8931B748}"/>
              </a:ext>
            </a:extLst>
          </p:cNvPr>
          <p:cNvSpPr/>
          <p:nvPr/>
        </p:nvSpPr>
        <p:spPr>
          <a:xfrm>
            <a:off x="8698591" y="3653670"/>
            <a:ext cx="1008669" cy="7001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62ED532-8191-DB4B-BB17-AA2E81B1E7F0}"/>
              </a:ext>
            </a:extLst>
          </p:cNvPr>
          <p:cNvCxnSpPr>
            <a:cxnSpLocks/>
          </p:cNvCxnSpPr>
          <p:nvPr/>
        </p:nvCxnSpPr>
        <p:spPr>
          <a:xfrm flipH="1">
            <a:off x="8865560" y="3721431"/>
            <a:ext cx="690632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771BF60-E103-5C42-A69E-BA5BA58B1C18}"/>
              </a:ext>
            </a:extLst>
          </p:cNvPr>
          <p:cNvCxnSpPr>
            <a:cxnSpLocks/>
          </p:cNvCxnSpPr>
          <p:nvPr/>
        </p:nvCxnSpPr>
        <p:spPr>
          <a:xfrm>
            <a:off x="8865560" y="3721431"/>
            <a:ext cx="670194" cy="5745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8E9290B-B2B3-AF4D-8520-E7397CF0A117}"/>
              </a:ext>
            </a:extLst>
          </p:cNvPr>
          <p:cNvSpPr/>
          <p:nvPr/>
        </p:nvSpPr>
        <p:spPr>
          <a:xfrm>
            <a:off x="10299964" y="3679164"/>
            <a:ext cx="1008669" cy="70019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16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1D3371-82DD-F34E-9F93-7CA0AB647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two-phase algorithm for efficient vertex reduction</a:t>
            </a:r>
          </a:p>
          <a:p>
            <a:pPr lvl="1"/>
            <a:r>
              <a:rPr kumimoji="1" lang="en-US" altLang="zh-CN" b="1" dirty="0"/>
              <a:t>Phase-I</a:t>
            </a:r>
            <a:r>
              <a:rPr kumimoji="1" lang="en-US" altLang="zh-CN" dirty="0"/>
              <a:t>: based on structural degree and upper bound of similar degree</a:t>
            </a:r>
          </a:p>
          <a:p>
            <a:pPr lvl="1"/>
            <a:r>
              <a:rPr kumimoji="1" lang="en-US" altLang="zh-CN" b="1" dirty="0"/>
              <a:t>Phase-II</a:t>
            </a:r>
            <a:r>
              <a:rPr kumimoji="1" lang="en-US" altLang="zh-CN" dirty="0"/>
              <a:t>: based on structural degree and similar degree</a:t>
            </a:r>
          </a:p>
          <a:p>
            <a:r>
              <a:rPr kumimoji="1" lang="en-US" altLang="zh-CN" dirty="0"/>
              <a:t>Different strategies to construct the index</a:t>
            </a:r>
          </a:p>
          <a:p>
            <a:pPr lvl="1"/>
            <a:r>
              <a:rPr kumimoji="1" lang="en-US" altLang="zh-CN" dirty="0"/>
              <a:t>Largest gap (LG) strategy</a:t>
            </a:r>
          </a:p>
          <a:p>
            <a:pPr lvl="1"/>
            <a:r>
              <a:rPr kumimoji="1" lang="en-US" altLang="zh-CN" dirty="0"/>
              <a:t>Steady segment (SS) strategy</a:t>
            </a:r>
          </a:p>
          <a:p>
            <a:r>
              <a:rPr kumimoji="1" lang="en-US" altLang="zh-CN" dirty="0"/>
              <a:t>Optimization techniques to facilitate enumeration procedure</a:t>
            </a:r>
          </a:p>
          <a:p>
            <a:r>
              <a:rPr kumimoji="1" lang="en-US" altLang="zh-CN" dirty="0"/>
              <a:t>Refer to the paper for details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A1DD32-083B-A14F-948D-EBAF251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techniques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77CEE-B524-FF47-88D3-CE948B0E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F4319-9E10-CE45-8182-C1023EB9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06588-7774-C448-9102-7B9C2C08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11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9C2561-4683-D84F-833C-A06B5A04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6" y="1021976"/>
            <a:ext cx="10945612" cy="5434081"/>
          </a:xfrm>
        </p:spPr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Bipartite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graphs </a:t>
            </a:r>
            <a:r>
              <a:rPr kumimoji="1" lang="en-US" altLang="zh-CN" dirty="0"/>
              <a:t>capture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relationships between two types of entities.</a:t>
            </a:r>
          </a:p>
          <a:p>
            <a:pPr lvl="1"/>
            <a:r>
              <a:rPr kumimoji="1" lang="en-US" altLang="zh-CN" dirty="0"/>
              <a:t>User-movie</a:t>
            </a:r>
          </a:p>
          <a:p>
            <a:pPr lvl="1"/>
            <a:r>
              <a:rPr kumimoji="1" lang="en-US" altLang="zh-CN" dirty="0"/>
              <a:t>Researcher-venue</a:t>
            </a:r>
          </a:p>
          <a:p>
            <a:pPr lvl="1"/>
            <a:r>
              <a:rPr kumimoji="1" lang="en-US" altLang="zh-CN" dirty="0"/>
              <a:t>Customer-product</a:t>
            </a:r>
          </a:p>
          <a:p>
            <a:pPr lvl="1"/>
            <a:r>
              <a:rPr kumimoji="1" lang="en-US" altLang="zh-CN" dirty="0"/>
              <a:t>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9E7FCE3-C21D-7146-AE7E-4E7F2895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13FF9-4F21-0C40-8CD9-0ACAB748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F54B-095E-D14A-ACA4-609FF62E7069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FF966D-D224-4D47-8F65-319208E3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7BEBA-1C32-B24B-A117-0A949897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BB32D6-3B4F-9246-BD8C-00CEDBAD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788" y="3888865"/>
            <a:ext cx="3673299" cy="16131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350174-D177-A040-9DBA-2C597DE9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12" y="3857220"/>
            <a:ext cx="3596727" cy="16764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C0E927-5A8F-424A-8BE5-4A3D7A3A236E}"/>
              </a:ext>
            </a:extLst>
          </p:cNvPr>
          <p:cNvSpPr txBox="1"/>
          <p:nvPr/>
        </p:nvSpPr>
        <p:spPr>
          <a:xfrm>
            <a:off x="1985393" y="572716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HEITI SC MEDIUM" pitchFamily="2" charset="-128"/>
                <a:cs typeface="Arial" panose="020B0604020202020204" pitchFamily="34" charset="0"/>
              </a:rPr>
              <a:t>User-movie bipartite graph</a:t>
            </a:r>
            <a:endParaRPr kumimoji="1" lang="zh-CN" altLang="en-US" b="1" dirty="0">
              <a:latin typeface="Arial" panose="020B0604020202020204" pitchFamily="34" charset="0"/>
              <a:ea typeface="HEITI SC MEDIUM" pitchFamily="2" charset="-128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94E78A-3448-6749-BC2B-7216348F57AF}"/>
              </a:ext>
            </a:extLst>
          </p:cNvPr>
          <p:cNvSpPr txBox="1"/>
          <p:nvPr/>
        </p:nvSpPr>
        <p:spPr>
          <a:xfrm>
            <a:off x="6716856" y="5727161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Researcher-venue bipartite graph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95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B629E0-704A-D944-ABE2-45812F55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622581"/>
            <a:ext cx="10945613" cy="3476504"/>
          </a:xfrm>
        </p:spPr>
        <p:txBody>
          <a:bodyPr/>
          <a:lstStyle/>
          <a:p>
            <a:r>
              <a:rPr kumimoji="1" lang="en-US" altLang="zh-CN" b="1" dirty="0"/>
              <a:t>Datasets</a:t>
            </a:r>
            <a:r>
              <a:rPr kumimoji="1" lang="en-US" altLang="zh-CN" dirty="0"/>
              <a:t>: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785F9A-4851-9C45-8185-DCA66744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2BCB4-22E4-6C4D-81C9-AEF2BFFB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8D5AA0-7FBC-A349-A8C8-8FB098D4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8DD2E-965B-8346-A66D-E83155B8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8DBFD1-7A91-AB4D-A026-0AC35873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10" y="1729457"/>
            <a:ext cx="7590157" cy="4573919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D6E094F3-43C9-4145-A7A7-CB371E6C3F31}"/>
              </a:ext>
            </a:extLst>
          </p:cNvPr>
          <p:cNvSpPr txBox="1">
            <a:spLocks/>
          </p:cNvSpPr>
          <p:nvPr/>
        </p:nvSpPr>
        <p:spPr>
          <a:xfrm>
            <a:off x="633412" y="1021976"/>
            <a:ext cx="10945613" cy="60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913" indent="-315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766763" indent="-309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1255713" indent="-3413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60000"/>
              <a:buFont typeface="Wingdings" pitchFamily="2" charset="2"/>
              <a:buChar char="p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646238" indent="-274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20923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/>
              <a:t>Platform</a:t>
            </a:r>
            <a:r>
              <a:rPr kumimoji="1" lang="en-US" altLang="zh-CN" dirty="0"/>
              <a:t>:  Intel Core-i7 3.20GHz CPU, 64GB memory.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3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0DE0C71-7ADA-814A-B556-2B1A30101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63" y="1238510"/>
            <a:ext cx="11140873" cy="201182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7F82671-CBA7-0F4C-B88E-F2FE2733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Efficiency 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AFF4BC-92D7-7F4C-BB1B-42AE8E5C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0A666-CE0E-0945-A345-17F6E8CF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0CD9FB-43F0-B640-A11F-B3D37603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4601E2A2-BEC8-2C4E-A595-5021AA787E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975" y="3274087"/>
                <a:ext cx="10945613" cy="32057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5913" indent="-3159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1pPr>
                <a:lvl2pPr marL="766763" indent="-30956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70000"/>
                  <a:buFont typeface="Wingdings" pitchFamily="2" charset="2"/>
                  <a:buChar char="Ø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2pPr>
                <a:lvl3pPr marL="1255713" indent="-341313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60000"/>
                  <a:buFont typeface="Wingdings" pitchFamily="2" charset="2"/>
                  <a:buChar char="p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3pPr>
                <a:lvl4pPr marL="1646238" indent="-2746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4pPr>
                <a:lvl5pPr marL="2092325" indent="-26352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50000"/>
                  <a:buFont typeface="Wingdings" pitchFamily="2" charset="2"/>
                  <a:buChar char="n"/>
                  <a:tabLst/>
                  <a:defRPr sz="2400" b="0" i="0" kern="1200" spc="0" baseline="0">
                    <a:solidFill>
                      <a:schemeClr val="tx1"/>
                    </a:solidFill>
                    <a:latin typeface="+mn-ea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b="1" dirty="0"/>
                  <a:t>Algorithms</a:t>
                </a:r>
                <a:r>
                  <a:rPr kumimoji="1" lang="en-US" altLang="zh-CN" dirty="0"/>
                  <a:t>:</a:t>
                </a:r>
              </a:p>
              <a:p>
                <a:pPr lvl="1"/>
                <a:r>
                  <a:rPr kumimoji="1" lang="en-US" altLang="zh-CN" b="1" dirty="0"/>
                  <a:t>PMBE</a:t>
                </a:r>
                <a:r>
                  <a:rPr kumimoji="1" lang="en-US" altLang="zh-CN" dirty="0"/>
                  <a:t>: the state-of-the-art algorithm for enumerating all maximal bicliques.</a:t>
                </a:r>
              </a:p>
              <a:p>
                <a:pPr lvl="1"/>
                <a:r>
                  <a:rPr lang="en" altLang="zh-CN" b="1" dirty="0"/>
                  <a:t>MSBE</a:t>
                </a:r>
                <a:r>
                  <a:rPr lang="en" altLang="zh-CN" dirty="0"/>
                  <a:t>: our algorithm equipped with all the optimizations but without index.</a:t>
                </a:r>
              </a:p>
              <a:p>
                <a:pPr lvl="1"/>
                <a:r>
                  <a:rPr kumimoji="1" lang="en" altLang="zh-CN" b="1" dirty="0"/>
                  <a:t>mat-MSBE</a:t>
                </a:r>
                <a:r>
                  <a:rPr kumimoji="1" lang="en" altLang="zh-CN" dirty="0"/>
                  <a:t>: the materialized version of </a:t>
                </a:r>
                <a:r>
                  <a:rPr kumimoji="1" lang="en" altLang="zh-CN" b="1" dirty="0"/>
                  <a:t>MSBE</a:t>
                </a:r>
                <a:r>
                  <a:rPr kumimoji="1" lang="en" altLang="zh-CN" dirty="0"/>
                  <a:t>. That is, we precompute and store the similar neighbors for each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" altLang="zh-CN" dirty="0"/>
                  <a:t>-side vertex.</a:t>
                </a:r>
              </a:p>
              <a:p>
                <a:pPr lvl="1"/>
                <a:r>
                  <a:rPr kumimoji="1" lang="en" altLang="zh-CN" b="1" dirty="0"/>
                  <a:t>LG-MSBE</a:t>
                </a:r>
                <a:r>
                  <a:rPr kumimoji="1" lang="en" altLang="zh-CN" dirty="0"/>
                  <a:t> and </a:t>
                </a:r>
                <a:r>
                  <a:rPr kumimoji="1" lang="en" altLang="zh-CN" b="1" dirty="0"/>
                  <a:t>SS-MSBE</a:t>
                </a:r>
                <a:r>
                  <a:rPr kumimoji="1" lang="en" altLang="zh-CN" dirty="0"/>
                  <a:t>: our index-based algorithms that use the largest gap and steady segment index, respectively.</a:t>
                </a:r>
              </a:p>
            </p:txBody>
          </p:sp>
        </mc:Choice>
        <mc:Fallback xmlns="">
          <p:sp>
            <p:nvSpPr>
              <p:cNvPr id="8" name="内容占位符 1">
                <a:extLst>
                  <a:ext uri="{FF2B5EF4-FFF2-40B4-BE49-F238E27FC236}">
                    <a16:creationId xmlns:a16="http://schemas.microsoft.com/office/drawing/2014/main" id="{4601E2A2-BEC8-2C4E-A595-5021AA78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75" y="3274087"/>
                <a:ext cx="10945613" cy="3205719"/>
              </a:xfrm>
              <a:prstGeom prst="rect">
                <a:avLst/>
              </a:prstGeom>
              <a:blipFill>
                <a:blip r:embed="rId3"/>
                <a:stretch>
                  <a:fillRect l="-348" t="-1575" r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2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68CCAC9-9EF9-5142-9720-AFFB9FC2F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916" y="1062233"/>
            <a:ext cx="6766168" cy="473353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695CF01-121A-5449-AF7C-077EA2AA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Index size and construction time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142F2-5A06-E040-83F5-634EDDDA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01519-F006-3148-9678-CECBBE15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6C546-DDC8-1B49-B9E0-47C6317B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62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E8D673-90E6-274D-AEFB-B96300A1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 study: </a:t>
            </a:r>
            <a:r>
              <a:rPr lang="en" altLang="zh-CN" dirty="0"/>
              <a:t>anomaly detection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C0411-3EFD-AF44-9E1E-8B10F69C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3E62F-405F-3D45-8E31-43CFC57A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5FCB2-F610-4A4F-BF5D-4492064C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8942F-6FE5-D34C-8114-C3CC11F9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30" y="1290373"/>
            <a:ext cx="8103340" cy="27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4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E8D673-90E6-274D-AEFB-B96300A1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 study: </a:t>
            </a:r>
            <a:r>
              <a:rPr lang="en" altLang="zh-CN" dirty="0"/>
              <a:t>similar-bicliques in Unicode (𝜏 = 2)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C0411-3EFD-AF44-9E1E-8B10F69C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3E62F-405F-3D45-8E31-43CFC57A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5FCB2-F610-4A4F-BF5D-4492064C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6A809AA-D138-674F-9F1B-4E0A2DCEA1C5}"/>
              </a:ext>
            </a:extLst>
          </p:cNvPr>
          <p:cNvSpPr txBox="1">
            <a:spLocks/>
          </p:cNvSpPr>
          <p:nvPr/>
        </p:nvSpPr>
        <p:spPr>
          <a:xfrm>
            <a:off x="612973" y="3698068"/>
            <a:ext cx="10945613" cy="2382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913" indent="-315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766763" indent="-309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1255713" indent="-3413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60000"/>
              <a:buFont typeface="Wingdings" pitchFamily="2" charset="2"/>
              <a:buChar char="p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646238" indent="-274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20923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50000"/>
              <a:buFont typeface="Wingdings" pitchFamily="2" charset="2"/>
              <a:buChar char="n"/>
              <a:tabLst/>
              <a:defRPr sz="2400" b="0" i="0" kern="1200" spc="0" baseline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8B7EAF-6BC3-F247-9E95-41CACBE8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36" y="1270757"/>
            <a:ext cx="6912727" cy="32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8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7A5A59-C876-3B47-A9B9-F84ACCEA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56602"/>
            <a:ext cx="11096095" cy="539945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We formulate </a:t>
            </a:r>
            <a:r>
              <a:rPr kumimoji="1" lang="en" altLang="zh-CN" dirty="0">
                <a:solidFill>
                  <a:srgbClr val="C00000"/>
                </a:solidFill>
              </a:rPr>
              <a:t>the concept of similar-biclique</a:t>
            </a:r>
            <a:r>
              <a:rPr kumimoji="1" lang="en" altLang="zh-CN" dirty="0"/>
              <a:t>.</a:t>
            </a:r>
          </a:p>
          <a:p>
            <a:r>
              <a:rPr lang="en" altLang="zh-CN" dirty="0"/>
              <a:t>We develop a backtracking algorithm </a:t>
            </a:r>
            <a:r>
              <a:rPr lang="en" altLang="zh-CN" dirty="0">
                <a:solidFill>
                  <a:srgbClr val="C00000"/>
                </a:solidFill>
              </a:rPr>
              <a:t>MSBE</a:t>
            </a:r>
            <a:r>
              <a:rPr lang="en" altLang="zh-CN" dirty="0"/>
              <a:t>.</a:t>
            </a:r>
          </a:p>
          <a:p>
            <a:r>
              <a:rPr lang="en" altLang="zh-CN" dirty="0"/>
              <a:t>We design a novel </a:t>
            </a:r>
            <a:r>
              <a:rPr lang="en" altLang="zh-CN" dirty="0">
                <a:solidFill>
                  <a:srgbClr val="C00000"/>
                </a:solidFill>
              </a:rPr>
              <a:t>index structure </a:t>
            </a:r>
            <a:r>
              <a:rPr lang="en" altLang="zh-CN" dirty="0"/>
              <a:t>to facilitate the similar neighbors computation</a:t>
            </a:r>
            <a:r>
              <a:rPr kumimoji="1" lang="en" altLang="zh-CN" dirty="0"/>
              <a:t>. </a:t>
            </a:r>
          </a:p>
          <a:p>
            <a:r>
              <a:rPr lang="en" altLang="zh-CN" dirty="0"/>
              <a:t>We propose effective and efficient </a:t>
            </a:r>
            <a:r>
              <a:rPr lang="en" altLang="zh-CN" dirty="0">
                <a:solidFill>
                  <a:srgbClr val="C00000"/>
                </a:solidFill>
              </a:rPr>
              <a:t>index construction algorithms</a:t>
            </a:r>
            <a:r>
              <a:rPr lang="en" altLang="zh-CN" dirty="0"/>
              <a:t>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D29EA4-4344-9947-8E41-3AE76F68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5B2EFC-A022-1C46-8619-99B589FA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935A6-DEB5-5B43-B889-81743697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01F2A9-9715-944E-B309-9D1878B0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74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A6C22DC-F805-7947-B8B1-C1DF70597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Given a bipartite graph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a similarity threshold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, and a size constraint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, we aim to enumerate all maximal similar-bicliques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in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zh-CN" dirty="0"/>
                  <a:t> that satisfy the size constraint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(i.e.,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b="1" dirty="0"/>
                  <a:t>Example</a:t>
                </a:r>
              </a:p>
              <a:p>
                <a:pPr lvl="1"/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=⟨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}⟩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=⟨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,{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}⟩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A6C22DC-F805-7947-B8B1-C1DF70597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B60E05-AD05-9C4B-94CC-2623070C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statement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BC1AD-5B96-424E-8501-9FFCC74F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DC0B5-0B58-3344-9D00-934F23B5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1CA96-D52E-EE45-8F57-2B54533D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4BC199-BDB0-7C4F-ABF7-C2DFC168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95" y="3996717"/>
            <a:ext cx="4035371" cy="16052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53BDC9-C336-3344-909B-8EA143C9E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34" y="3996717"/>
            <a:ext cx="3812422" cy="15383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0398DE9-7F53-4745-9940-3EF190189E4C}"/>
              </a:ext>
            </a:extLst>
          </p:cNvPr>
          <p:cNvSpPr txBox="1"/>
          <p:nvPr/>
        </p:nvSpPr>
        <p:spPr>
          <a:xfrm>
            <a:off x="6680789" y="5680505"/>
            <a:ext cx="350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Two maximal similar-bicliques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84A519-F875-194C-B409-F28D0013F2B0}"/>
              </a:ext>
            </a:extLst>
          </p:cNvPr>
          <p:cNvSpPr txBox="1"/>
          <p:nvPr/>
        </p:nvSpPr>
        <p:spPr>
          <a:xfrm>
            <a:off x="2718478" y="5680505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 bipartite graph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48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86BDB6-0D38-5E47-B6B7-30E19198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Maximal similar-bicliques must be contained in maximal bicliques.</a:t>
            </a:r>
          </a:p>
          <a:p>
            <a:r>
              <a:rPr kumimoji="1" lang="en-US" altLang="zh-CN" dirty="0"/>
              <a:t>A baseline algorithm:</a:t>
            </a:r>
          </a:p>
          <a:p>
            <a:pPr lvl="1"/>
            <a:r>
              <a:rPr kumimoji="1" lang="en" altLang="zh-CN" dirty="0"/>
              <a:t>Enumerating all maximal bicliques by invoking state-of-the-art maximal biclique enumeration algorithm.</a:t>
            </a:r>
          </a:p>
          <a:p>
            <a:pPr lvl="1"/>
            <a:r>
              <a:rPr kumimoji="1" lang="en" altLang="zh-CN" dirty="0"/>
              <a:t>Post-process the detected maximal bicliques to obtain maximal similar-bicliques.</a:t>
            </a:r>
          </a:p>
          <a:p>
            <a:r>
              <a:rPr kumimoji="1" lang="en" altLang="zh-CN" dirty="0"/>
              <a:t>As observed in experiments, enumerating all maximal bicliques is already time-consuming.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D8E0FA-7BD9-4B41-A0BD-8C2FBC43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baseline algorithm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E19B9-32BB-A046-9EB8-E78F3228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C14A5-CBF4-ED4C-998E-68AB7F55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A40E0-A550-5B4B-A242-5AD10097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73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0176B03-8332-EE4E-9ED8-7DB6586C0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 straightforward method: </a:t>
                </a:r>
              </a:p>
              <a:p>
                <a:pPr lvl="1"/>
                <a:r>
                  <a:rPr kumimoji="1" lang="en-US" altLang="zh-CN" dirty="0"/>
                  <a:t>To compute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/>
                  <a:t>s similar neighbors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we compute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A more efficient method:</a:t>
                </a:r>
              </a:p>
              <a:p>
                <a:pPr lvl="1"/>
                <a:r>
                  <a:rPr kumimoji="1" lang="en" altLang="zh-CN" dirty="0"/>
                  <a:t>Firstly, compute the number of common neighbors 𝑐(𝑣) between 𝑢 and 𝑣 for each 2-hop structural neighbor 𝑣 of 𝑢</a:t>
                </a:r>
              </a:p>
              <a:p>
                <a:pPr lvl="1"/>
                <a:r>
                  <a:rPr kumimoji="1" lang="en" altLang="zh-CN" dirty="0"/>
                  <a:t>Then, sim(</a:t>
                </a:r>
                <a:r>
                  <a:rPr kumimoji="1" lang="en" altLang="zh-CN" dirty="0" err="1"/>
                  <a:t>u,v</a:t>
                </a:r>
                <a:r>
                  <a:rPr kumimoji="1" lang="en" altLang="zh-CN" dirty="0"/>
                  <a:t>) can be 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" altLang="zh-CN" dirty="0"/>
                  <a:t>.</a:t>
                </a:r>
              </a:p>
              <a:p>
                <a:r>
                  <a:rPr kumimoji="1" lang="en-US" altLang="zh-CN" dirty="0"/>
                  <a:t>However, similar neighbors computation is still time-consuming. MSBE needs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CN" dirty="0"/>
                  <a:t> for many vertices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dirty="0"/>
                  <a:t> and for multiple times.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0176B03-8332-EE4E-9ED8-7DB6586C0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EA48987-8006-C74C-95BB-B230AD48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Similar neighbors computation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9458E-FB4D-AE4E-AA47-ACD4F0FA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78A1D-082E-5B4E-9D02-A124858A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9CE2-231B-504C-BEA2-20534CCD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140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20549C7-8C8D-7C4E-BAD7-8BE67567C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Largest Gap (LG) strategy</a:t>
                </a:r>
              </a:p>
              <a:p>
                <a:pPr lvl="1"/>
                <a:r>
                  <a:rPr kumimoji="1" lang="en-US" altLang="zh-CN" dirty="0"/>
                  <a:t>We call a vertex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but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dirty="0"/>
                  <a:t> a fake vertex.</a:t>
                </a:r>
              </a:p>
              <a:p>
                <a:pPr lvl="1"/>
                <a:r>
                  <a:rPr kumimoji="1" lang="en-US" altLang="zh-CN" dirty="0"/>
                  <a:t>To improve index effectiveness, we should minimize the number of fake vertices when constructing index.</a:t>
                </a:r>
              </a:p>
              <a:p>
                <a:pPr lvl="1"/>
                <a:r>
                  <a:rPr kumimoji="1" lang="en-US" altLang="zh-CN" dirty="0"/>
                  <a:t>LG strategy makes segments at the places with large gaps (i.e., the vertex id gap between two consecutive vertices is large).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20549C7-8C8D-7C4E-BAD7-8BE67567C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D9D4947-F9CF-C342-8340-3FC87368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 strategies to construct the index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8DF3B-8900-CE43-98C3-D946335B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745A2-826F-0C48-A89D-BD58326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6A7CB-81F1-BD4E-AFA8-784DD3BF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1A841-8313-164E-9E3A-5D5C1855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61" y="4496834"/>
            <a:ext cx="5359400" cy="1790700"/>
          </a:xfrm>
          <a:prstGeom prst="rect">
            <a:avLst/>
          </a:prstGeom>
        </p:spPr>
      </p:pic>
      <p:sp>
        <p:nvSpPr>
          <p:cNvPr id="9" name="下箭头标注 8">
            <a:extLst>
              <a:ext uri="{FF2B5EF4-FFF2-40B4-BE49-F238E27FC236}">
                <a16:creationId xmlns:a16="http://schemas.microsoft.com/office/drawing/2014/main" id="{A6CA4E53-9118-0147-A32A-3433BEBED84C}"/>
              </a:ext>
            </a:extLst>
          </p:cNvPr>
          <p:cNvSpPr/>
          <p:nvPr/>
        </p:nvSpPr>
        <p:spPr>
          <a:xfrm>
            <a:off x="6805914" y="3946967"/>
            <a:ext cx="451412" cy="54986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40</a:t>
            </a:r>
            <a:endParaRPr kumimoji="1" lang="zh-CN" altLang="en-US" sz="1200" dirty="0"/>
          </a:p>
        </p:txBody>
      </p:sp>
      <p:sp>
        <p:nvSpPr>
          <p:cNvPr id="10" name="下箭头标注 9">
            <a:extLst>
              <a:ext uri="{FF2B5EF4-FFF2-40B4-BE49-F238E27FC236}">
                <a16:creationId xmlns:a16="http://schemas.microsoft.com/office/drawing/2014/main" id="{59EF8262-05A5-4447-989E-5B6C4F660523}"/>
              </a:ext>
            </a:extLst>
          </p:cNvPr>
          <p:cNvSpPr/>
          <p:nvPr/>
        </p:nvSpPr>
        <p:spPr>
          <a:xfrm>
            <a:off x="7351854" y="3944642"/>
            <a:ext cx="451412" cy="54986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50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609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7587833-8694-A244-B817-43F43E1FF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75" y="1021976"/>
            <a:ext cx="10945611" cy="5434081"/>
          </a:xfrm>
        </p:spPr>
        <p:txBody>
          <a:bodyPr/>
          <a:lstStyle/>
          <a:p>
            <a:r>
              <a:rPr kumimoji="1" lang="en" altLang="zh-CN" dirty="0"/>
              <a:t>Finding </a:t>
            </a:r>
            <a:r>
              <a:rPr kumimoji="1" lang="en" altLang="zh-CN" dirty="0">
                <a:solidFill>
                  <a:srgbClr val="C00000"/>
                </a:solidFill>
              </a:rPr>
              <a:t>dense subgraphs</a:t>
            </a:r>
            <a:r>
              <a:rPr kumimoji="1" lang="en" altLang="zh-CN" dirty="0"/>
              <a:t> in a bipartite graph is of great significance</a:t>
            </a:r>
            <a:r>
              <a:rPr kumimoji="1" lang="en-US" altLang="zh-CN" dirty="0"/>
              <a:t>.</a:t>
            </a:r>
          </a:p>
          <a:p>
            <a:pPr lvl="1"/>
            <a:r>
              <a:rPr kumimoji="1" lang="en-US" altLang="zh-CN" dirty="0"/>
              <a:t>Applications: community detection, anomaly detection, and so on.</a:t>
            </a:r>
            <a:endParaRPr kumimoji="1" lang="en" altLang="zh-CN" dirty="0"/>
          </a:p>
          <a:p>
            <a:r>
              <a:rPr kumimoji="1" lang="en" altLang="zh-CN" dirty="0"/>
              <a:t>One classic notion of dense bipartite subgraph is </a:t>
            </a:r>
            <a:r>
              <a:rPr kumimoji="1" lang="en" altLang="zh-CN" dirty="0">
                <a:solidFill>
                  <a:srgbClr val="C00000"/>
                </a:solidFill>
              </a:rPr>
              <a:t>biclique</a:t>
            </a:r>
            <a:r>
              <a:rPr kumimoji="1" lang="en" altLang="zh-CN" dirty="0"/>
              <a:t>.</a:t>
            </a:r>
          </a:p>
          <a:p>
            <a:r>
              <a:rPr kumimoji="1" lang="en-US" altLang="zh-CN" dirty="0"/>
              <a:t>Existing studies focus on biclique detection</a:t>
            </a:r>
          </a:p>
          <a:p>
            <a:pPr lvl="1"/>
            <a:r>
              <a:rPr kumimoji="1" lang="en-US" altLang="zh-CN" dirty="0"/>
              <a:t>Maximal biclique enumeration</a:t>
            </a:r>
          </a:p>
          <a:p>
            <a:pPr lvl="1"/>
            <a:r>
              <a:rPr kumimoji="1" lang="en-US" altLang="zh-CN" dirty="0"/>
              <a:t>Maximum biclique detection</a:t>
            </a:r>
          </a:p>
          <a:p>
            <a:r>
              <a:rPr kumimoji="1" lang="en-US" altLang="zh-CN" dirty="0">
                <a:solidFill>
                  <a:srgbClr val="000000"/>
                </a:solidFill>
              </a:rPr>
              <a:t>The biclique model may be </a:t>
            </a:r>
            <a:r>
              <a:rPr kumimoji="1" lang="en-US" altLang="zh-CN" dirty="0">
                <a:solidFill>
                  <a:srgbClr val="C00000"/>
                </a:solidFill>
              </a:rPr>
              <a:t>unsuitable</a:t>
            </a:r>
            <a:r>
              <a:rPr kumimoji="1" lang="en-US" altLang="zh-CN" dirty="0">
                <a:solidFill>
                  <a:srgbClr val="000000"/>
                </a:solidFill>
              </a:rPr>
              <a:t> for some cases.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8CC7696-8332-E542-BEDC-7EA7ADD7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BFBEE-EEA5-2A4F-B5CB-2F954554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0D5F1-470C-7F4E-A540-AF054B8C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8AB2A-670E-934F-B6EE-D3A377E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19AF1D8-7C0E-E74E-B256-AEB84B4E6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68"/>
          <a:stretch/>
        </p:blipFill>
        <p:spPr>
          <a:xfrm>
            <a:off x="4045656" y="4401415"/>
            <a:ext cx="4100687" cy="16730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9C9B11-D86A-9743-B51E-90216D241375}"/>
              </a:ext>
            </a:extLst>
          </p:cNvPr>
          <p:cNvSpPr txBox="1"/>
          <p:nvPr/>
        </p:nvSpPr>
        <p:spPr>
          <a:xfrm>
            <a:off x="4367858" y="607443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Researcher-venue bipartite graph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752723-798D-3E41-A27D-B9E69033DF1B}"/>
              </a:ext>
            </a:extLst>
          </p:cNvPr>
          <p:cNvSpPr txBox="1"/>
          <p:nvPr/>
        </p:nvSpPr>
        <p:spPr>
          <a:xfrm>
            <a:off x="8098843" y="4317864"/>
            <a:ext cx="12394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a biclique</a:t>
            </a:r>
            <a:endParaRPr kumimoji="1" lang="zh-CN" altLang="en-US" sz="2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02F2F96-BAD1-8C48-A444-2E4E2581F211}"/>
              </a:ext>
            </a:extLst>
          </p:cNvPr>
          <p:cNvCxnSpPr>
            <a:cxnSpLocks/>
          </p:cNvCxnSpPr>
          <p:nvPr/>
        </p:nvCxnSpPr>
        <p:spPr>
          <a:xfrm flipH="1">
            <a:off x="7863841" y="4619501"/>
            <a:ext cx="282502" cy="14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71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20549C7-8C8D-7C4E-BAD7-8BE67567C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Steady Segment(SS) strategy</a:t>
                </a:r>
              </a:p>
              <a:p>
                <a:pPr lvl="1"/>
                <a:r>
                  <a:rPr kumimoji="1" lang="en-US" altLang="zh-CN" dirty="0"/>
                  <a:t>We think a segment is steady if the similarities in this segment are close with each other.</a:t>
                </a:r>
              </a:p>
              <a:p>
                <a:pPr lvl="1"/>
                <a:r>
                  <a:rPr kumimoji="1" lang="en-US" altLang="zh-CN" dirty="0"/>
                  <a:t>More vertices could be pruned with the prune of segments with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1"/>
                <a:r>
                  <a:rPr kumimoji="1" lang="en-US" altLang="zh-CN" dirty="0"/>
                  <a:t>SS strategy tries to make segments that are steady.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20549C7-8C8D-7C4E-BAD7-8BE67567C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1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D9D4947-F9CF-C342-8340-3FC87368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Different strategies to construct the index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8DF3B-8900-CE43-98C3-D946335B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745A2-826F-0C48-A89D-BD58326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6A7CB-81F1-BD4E-AFA8-784DD3BF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0F9E1A-EF2E-FA48-B610-4EF51674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81" y="3436584"/>
            <a:ext cx="5359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1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E8D673-90E6-274D-AEFB-B96300A1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Effectiveness 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C0411-3EFD-AF44-9E1E-8B10F69C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3E62F-405F-3D45-8E31-43CFC57A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5FCB2-F610-4A4F-BF5D-4492064C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9FB74D-CF3B-EE43-99E1-D9D95BDE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88" y="1206518"/>
            <a:ext cx="7014187" cy="19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EA931B-A0C2-8D43-8034-B14A34CAF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Vertices in a biclique are not necessarily </a:t>
            </a:r>
            <a:r>
              <a:rPr lang="en" altLang="zh-CN" dirty="0">
                <a:solidFill>
                  <a:srgbClr val="C00000"/>
                </a:solidFill>
              </a:rPr>
              <a:t>similar</a:t>
            </a:r>
            <a:r>
              <a:rPr lang="en" altLang="zh-CN" dirty="0"/>
              <a:t> to each other, despite that they share a set of common neighbors.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1555EA-14F5-044D-9B00-16EFBD85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 of the biclique model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A70A84-A892-504E-9480-F3D1CFE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F331F-D1FA-C24A-802D-AC8156ED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1E546-4D7A-7748-8F6B-33401884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57E48C-716E-9340-ACE2-8D0CD206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0" y="2988496"/>
            <a:ext cx="7123540" cy="23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A1CF34-657B-814E-8982-AC9C3115638F}"/>
              </a:ext>
            </a:extLst>
          </p:cNvPr>
          <p:cNvSpPr txBox="1"/>
          <p:nvPr/>
        </p:nvSpPr>
        <p:spPr>
          <a:xfrm>
            <a:off x="3959036" y="5401288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Researcher-venue bipartite graph</a:t>
            </a:r>
            <a:endParaRPr kumimoji="1" lang="zh-CN" altLang="en-US" sz="20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2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EA931B-A0C2-8D43-8034-B14A34CAF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Vertices in a biclique are not necessarily </a:t>
            </a:r>
            <a:r>
              <a:rPr lang="en" altLang="zh-CN" dirty="0">
                <a:solidFill>
                  <a:srgbClr val="C00000"/>
                </a:solidFill>
              </a:rPr>
              <a:t>similar</a:t>
            </a:r>
            <a:r>
              <a:rPr lang="en" altLang="zh-CN" dirty="0"/>
              <a:t> to each other, despite that they share a set of common neighbors.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1555EA-14F5-044D-9B00-16EFBD85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 of the biclique model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A70A84-A892-504E-9480-F3D1CFE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F331F-D1FA-C24A-802D-AC8156ED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1E546-4D7A-7748-8F6B-33401884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48A88C-A54C-414B-A80D-6375EE50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30" y="2983011"/>
            <a:ext cx="7123540" cy="234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5132B3-8E3E-C74E-8D5A-12850044601F}"/>
              </a:ext>
            </a:extLst>
          </p:cNvPr>
          <p:cNvSpPr txBox="1"/>
          <p:nvPr/>
        </p:nvSpPr>
        <p:spPr>
          <a:xfrm>
            <a:off x="3959036" y="5401288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Researcher-venue bipartite graph</a:t>
            </a:r>
            <a:endParaRPr kumimoji="1" lang="zh-CN" altLang="en-US" sz="20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4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1EA931B-A0C2-8D43-8034-B14A34CAF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Vertices in a biclique are not necessarily </a:t>
                </a:r>
                <a:r>
                  <a:rPr lang="en" altLang="zh-CN" dirty="0">
                    <a:solidFill>
                      <a:srgbClr val="C00000"/>
                    </a:solidFill>
                  </a:rPr>
                  <a:t>similar</a:t>
                </a:r>
                <a:r>
                  <a:rPr lang="en" altLang="zh-CN" dirty="0"/>
                  <a:t> to each other, despite that they share a set of common neighbors.</a:t>
                </a:r>
              </a:p>
              <a:p>
                <a:r>
                  <a:rPr lang="en" altLang="zh-CN" dirty="0"/>
                  <a:t>The two groups of researchers,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232FF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2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2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3232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232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" altLang="zh-CN" dirty="0"/>
                  <a:t>, are likely from different backgrounds and communities, i.e., </a:t>
                </a:r>
                <a:r>
                  <a:rPr lang="en" altLang="zh-CN" dirty="0">
                    <a:solidFill>
                      <a:srgbClr val="C00000"/>
                    </a:solidFill>
                  </a:rPr>
                  <a:t>ML</a:t>
                </a:r>
                <a:r>
                  <a:rPr lang="en" altLang="zh-CN" dirty="0"/>
                  <a:t> vs. </a:t>
                </a:r>
                <a:r>
                  <a:rPr lang="en" altLang="zh-CN" dirty="0">
                    <a:solidFill>
                      <a:srgbClr val="3232FF"/>
                    </a:solidFill>
                  </a:rPr>
                  <a:t>HPC</a:t>
                </a:r>
                <a:r>
                  <a:rPr lang="en" altLang="zh-CN" dirty="0"/>
                  <a:t>.</a:t>
                </a:r>
              </a:p>
              <a:p>
                <a:endParaRPr lang="en" altLang="zh-CN" dirty="0"/>
              </a:p>
              <a:p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1EA931B-A0C2-8D43-8034-B14A34CAF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C1555EA-14F5-044D-9B00-16EFBD85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 of the biclique model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A70A84-A892-504E-9480-F3D1CFE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F331F-D1FA-C24A-802D-AC8156ED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1E546-4D7A-7748-8F6B-33401884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A6A239-BFCA-5D47-9E62-CC4DFC91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30" y="2983011"/>
            <a:ext cx="7123540" cy="234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5744CFE-E3C2-D043-976A-EF86D8263F8F}"/>
              </a:ext>
            </a:extLst>
          </p:cNvPr>
          <p:cNvSpPr txBox="1"/>
          <p:nvPr/>
        </p:nvSpPr>
        <p:spPr>
          <a:xfrm>
            <a:off x="3959036" y="5401288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Researcher-venue bipartite graph</a:t>
            </a:r>
            <a:endParaRPr kumimoji="1" lang="zh-CN" altLang="en-US" sz="20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33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3B23CF-DD35-C942-BA27-3291BF17A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Given a bipartite graph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a similarity threshold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, a vertex subset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a similar-biclique 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is a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biclique</a:t>
                </a:r>
                <a:r>
                  <a:rPr kumimoji="1" lang="en-US" altLang="zh-CN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zh-CN" dirty="0"/>
                  <a:t>, and</a:t>
                </a:r>
              </a:p>
              <a:p>
                <a:pPr lvl="1"/>
                <a:r>
                  <a:rPr kumimoji="1" lang="en-US" altLang="zh-CN" dirty="0">
                    <a:solidFill>
                      <a:srgbClr val="C00000"/>
                    </a:solidFill>
                  </a:rPr>
                  <a:t>All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/>
                  <a:t>-side vertices are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similar</a:t>
                </a:r>
                <a:r>
                  <a:rPr kumimoji="1" lang="en-US" altLang="zh-CN" dirty="0"/>
                  <a:t> to each other, i.e.,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num>
                      <m:den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den>
                    </m:f>
                  </m:oMath>
                </a14:m>
                <a:r>
                  <a:rPr kumimoji="1" lang="en-US" altLang="zh-CN" dirty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kumimoji="1" lang="en" altLang="zh-CN" b="1" dirty="0"/>
                  <a:t>Note that</a:t>
                </a:r>
                <a:r>
                  <a:rPr kumimoji="1" lang="en" altLang="zh-CN" dirty="0"/>
                  <a:t>: </a:t>
                </a:r>
              </a:p>
              <a:p>
                <a:pPr lvl="1"/>
                <a:r>
                  <a:rPr kumimoji="1" lang="en" altLang="zh-CN" dirty="0"/>
                  <a:t>To apply the similarity constraint for </a:t>
                </a:r>
                <a14:m>
                  <m:oMath xmlns:m="http://schemas.openxmlformats.org/officeDocument/2006/math">
                    <m:r>
                      <a:rPr kumimoji="1" lang="en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" altLang="zh-CN" dirty="0"/>
                  <a:t>-side vertices, swap the roles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1" lang="en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" altLang="zh-CN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B3B23CF-DD35-C942-BA27-3291BF17A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533C942-B875-9744-ABC5-A0C88CF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Similar-biclique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41E38-C0CA-0146-86A5-F57C185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10E3F-03AA-C249-A308-6450711A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7756F-FFAC-3E46-8204-980E9F5A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97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E79AB47-90E2-1342-A8B4-FDBD689FF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975" y="1215485"/>
                <a:ext cx="10945613" cy="249838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∩{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∩{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∪{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CN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/>
                  <a:t>s similar neighbors,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r>
                  <a:rPr kumimoji="1" lang="en-US" altLang="zh-CN" dirty="0"/>
                  <a:t>The maximal biclique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splits into maximal similar-bicliques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E79AB47-90E2-1342-A8B4-FDBD689FF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975" y="1215485"/>
                <a:ext cx="10945613" cy="2498386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17F9D89A-3EB3-B145-9151-1C1EE12B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Maximal biclique vs. maximal similar-biclique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8356B-95C5-6940-8266-A32B2FEC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311AF5-06B5-2A42-8E8F-8926A340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B7B430-49E6-774A-8191-64D10CA9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4A829F-5F27-BF4F-B055-76C031D6B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47"/>
          <a:stretch/>
        </p:blipFill>
        <p:spPr>
          <a:xfrm>
            <a:off x="1791817" y="3912682"/>
            <a:ext cx="3962400" cy="17298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D8BD3B-CF25-EC47-9235-5EDD48DCD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20"/>
          <a:stretch/>
        </p:blipFill>
        <p:spPr>
          <a:xfrm>
            <a:off x="6437785" y="3938082"/>
            <a:ext cx="3987800" cy="17044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45FE62-D5EC-974C-9FD4-8BE49350073B}"/>
              </a:ext>
            </a:extLst>
          </p:cNvPr>
          <p:cNvSpPr txBox="1"/>
          <p:nvPr/>
        </p:nvSpPr>
        <p:spPr>
          <a:xfrm>
            <a:off x="2696416" y="5680505"/>
            <a:ext cx="226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 maximal biclique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912178-DA93-E747-89E5-9859EA1E55F7}"/>
              </a:ext>
            </a:extLst>
          </p:cNvPr>
          <p:cNvSpPr txBox="1"/>
          <p:nvPr/>
        </p:nvSpPr>
        <p:spPr>
          <a:xfrm>
            <a:off x="6680789" y="5680505"/>
            <a:ext cx="350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Two maximal similar-bicliques</a:t>
            </a:r>
            <a:endParaRPr kumimoji="1" lang="zh-CN" altLang="en-US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3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A6C22DC-F805-7947-B8B1-C1DF70597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Given a bipartite graph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, a similarity threshold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, and a size constraint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CN" dirty="0"/>
                  <a:t>, we aim to enumerate all maximal similar-bicliques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dirty="0"/>
                  <a:t> in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zh-CN" dirty="0"/>
                  <a:t> that satisfy the size constraint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(i.e.,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zh-CN" dirty="0"/>
                  <a:t>).</a:t>
                </a:r>
              </a:p>
              <a:p>
                <a:r>
                  <a:rPr kumimoji="1" lang="en-US" altLang="zh-CN" dirty="0"/>
                  <a:t>A baseline solution</a:t>
                </a:r>
              </a:p>
              <a:p>
                <a:pPr lvl="1"/>
                <a:r>
                  <a:rPr kumimoji="1" lang="en" altLang="zh-CN" dirty="0"/>
                  <a:t>Enumerate all maximal bicliques by invoking state-of-the-art maximal biclique enumeration algorithm.</a:t>
                </a:r>
              </a:p>
              <a:p>
                <a:pPr lvl="1"/>
                <a:r>
                  <a:rPr kumimoji="1" lang="en" altLang="zh-CN" dirty="0"/>
                  <a:t>Post-process the detected maximal bicliques to obtain maximal similar-bicliques.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A6C22DC-F805-7947-B8B1-C1DF70597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939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7B60E05-AD05-9C4B-94CC-2623070C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statement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BC1AD-5B96-424E-8501-9FFCC74F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A451D-3923-2140-8FBB-94890A2277D1}" type="datetime1">
              <a:rPr kumimoji="1" lang="zh-CN" altLang="en-US" smtClean="0"/>
              <a:t>2022/9/3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DC0B5-0B58-3344-9D00-934F23B5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Identifying Similar-Bicliques in Bipartite Graphs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1CA96-D52E-EE45-8F57-2B54533D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A15C-5D4D-2142-B68D-E5908D86FD3B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917929"/>
      </p:ext>
    </p:extLst>
  </p:cSld>
  <p:clrMapOvr>
    <a:masterClrMapping/>
  </p:clrMapOvr>
</p:sld>
</file>

<file path=ppt/theme/theme1.xml><?xml version="1.0" encoding="utf-8"?>
<a:theme xmlns:a="http://schemas.openxmlformats.org/drawingml/2006/main" name="USY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 presentation" id="{03FB5127-146E-9C46-98A6-84DA65031727}" vid="{F5AEEFE6-3F86-3746-A2C2-F741F27F33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presentation</Template>
  <TotalTime>2689</TotalTime>
  <Words>2263</Words>
  <Application>Microsoft Macintosh PowerPoint</Application>
  <PresentationFormat>宽屏</PresentationFormat>
  <Paragraphs>291</Paragraphs>
  <Slides>31</Slides>
  <Notes>1</Notes>
  <HiddenSlides>6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Wingdings</vt:lpstr>
      <vt:lpstr>USYD presentation</vt:lpstr>
      <vt:lpstr>Identifying Similar-Bicliques in Bipartite Graphs</vt:lpstr>
      <vt:lpstr>Introduction</vt:lpstr>
      <vt:lpstr>Introduction</vt:lpstr>
      <vt:lpstr>Limitations of the biclique model</vt:lpstr>
      <vt:lpstr>Limitations of the biclique model</vt:lpstr>
      <vt:lpstr>Limitations of the biclique model</vt:lpstr>
      <vt:lpstr>Similar-biclique</vt:lpstr>
      <vt:lpstr>Maximal biclique vs. maximal similar-biclique</vt:lpstr>
      <vt:lpstr>Problem statement</vt:lpstr>
      <vt:lpstr>Our MSBE algorithm</vt:lpstr>
      <vt:lpstr>Our MSBE algorithm</vt:lpstr>
      <vt:lpstr>Index-based similar neighbors computation</vt:lpstr>
      <vt:lpstr>Index-based similar neighbors computation</vt:lpstr>
      <vt:lpstr>Index-based similar neighbors computation</vt:lpstr>
      <vt:lpstr>Index-based similar neighbors computation</vt:lpstr>
      <vt:lpstr>Index-based similar neighbors computation</vt:lpstr>
      <vt:lpstr>Index-based similar neighbors computation</vt:lpstr>
      <vt:lpstr>Upper bound of similar degree</vt:lpstr>
      <vt:lpstr>Other techniques</vt:lpstr>
      <vt:lpstr>Experiments</vt:lpstr>
      <vt:lpstr>Efficiency evaluation</vt:lpstr>
      <vt:lpstr>Index size and construction time</vt:lpstr>
      <vt:lpstr>Case study: anomaly detection</vt:lpstr>
      <vt:lpstr>Case study: similar-bicliques in Unicode (𝜏 = 2)</vt:lpstr>
      <vt:lpstr>Conclusion</vt:lpstr>
      <vt:lpstr>Problem statement</vt:lpstr>
      <vt:lpstr>A baseline algorithm</vt:lpstr>
      <vt:lpstr>Similar neighbors computation</vt:lpstr>
      <vt:lpstr>Different strategies to construct the index</vt:lpstr>
      <vt:lpstr>Different strategies to construct the index</vt:lpstr>
      <vt:lpstr>Effectiveness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 Yao</dc:creator>
  <cp:lastModifiedBy>Kai Yao</cp:lastModifiedBy>
  <cp:revision>89</cp:revision>
  <dcterms:created xsi:type="dcterms:W3CDTF">2022-04-17T08:07:13Z</dcterms:created>
  <dcterms:modified xsi:type="dcterms:W3CDTF">2022-09-03T01:39:47Z</dcterms:modified>
</cp:coreProperties>
</file>